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7462500" cy="9753600"/>
  <p:notesSz cx="6858000" cy="9144000"/>
  <p:embeddedFontLst>
    <p:embeddedFont>
      <p:font typeface="Raleway Bold" panose="020B0803030101060003"/>
      <p:bold r:id="rId17"/>
    </p:embeddedFont>
    <p:embeddedFont>
      <p:font typeface="Raleway" panose="020B0503030101060003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ADF"/>
    <a:srgbClr val="F0E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6378" y="1143000"/>
            <a:ext cx="5525244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7468850" cy="4913114"/>
            <a:chOff x="0" y="0"/>
            <a:chExt cx="4816593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54667"/>
            </a:xfrm>
            <a:custGeom>
              <a:avLst/>
              <a:gdLst/>
              <a:ahLst/>
              <a:cxnLst/>
              <a:rect l="l" t="t" r="r" b="b"/>
              <a:pathLst>
                <a:path w="4816592" h="1354667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6B73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392767"/>
            </a:xfrm>
            <a:prstGeom prst="rect">
              <a:avLst/>
            </a:prstGeom>
          </p:spPr>
          <p:txBody>
            <a:bodyPr lIns="48525" tIns="48525" rIns="48525" bIns="48525" rtlCol="0" anchor="ctr"/>
            <a:lstStyle/>
            <a:p>
              <a:pPr algn="ctr">
                <a:lnSpc>
                  <a:spcPts val="254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719178" y="2688542"/>
            <a:ext cx="16030493" cy="4449143"/>
            <a:chOff x="0" y="0"/>
            <a:chExt cx="4420002" cy="122673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20002" cy="1226739"/>
            </a:xfrm>
            <a:custGeom>
              <a:avLst/>
              <a:gdLst/>
              <a:ahLst/>
              <a:cxnLst/>
              <a:rect l="l" t="t" r="r" b="b"/>
              <a:pathLst>
                <a:path w="4420002" h="1226739">
                  <a:moveTo>
                    <a:pt x="0" y="0"/>
                  </a:moveTo>
                  <a:lnTo>
                    <a:pt x="4420002" y="0"/>
                  </a:lnTo>
                  <a:lnTo>
                    <a:pt x="4420002" y="1226739"/>
                  </a:lnTo>
                  <a:lnTo>
                    <a:pt x="0" y="12267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33350"/>
              <a:ext cx="4420002" cy="1360089"/>
            </a:xfrm>
            <a:prstGeom prst="rect">
              <a:avLst/>
            </a:prstGeom>
          </p:spPr>
          <p:txBody>
            <a:bodyPr lIns="48525" tIns="48525" rIns="48525" bIns="48525" rtlCol="0" anchor="ctr"/>
            <a:lstStyle/>
            <a:p>
              <a:pPr algn="ctr">
                <a:lnSpc>
                  <a:spcPts val="8960"/>
                </a:lnSpc>
              </a:pPr>
              <a:r>
                <a:rPr lang="en-US" sz="6400" b="1">
                  <a:solidFill>
                    <a:srgbClr val="000000"/>
                  </a:solidFill>
                  <a:latin typeface="Raleway Bold" panose="020B0803030101060003"/>
                  <a:ea typeface="Raleway Bold" panose="020B0803030101060003"/>
                  <a:cs typeface="Raleway Bold" panose="020B0803030101060003"/>
                  <a:sym typeface="Raleway Bold" panose="020B0803030101060003"/>
                </a:rPr>
                <a:t>TOPIC 3: ASYNC PROGRAMMING VS MULTITHREADING FOR WEB REQUESTS</a:t>
              </a:r>
              <a:endParaRPr lang="en-US" sz="6400" b="1">
                <a:solidFill>
                  <a:srgbClr val="000000"/>
                </a:solidFill>
                <a:latin typeface="Raleway Bold" panose="020B0803030101060003"/>
                <a:ea typeface="Raleway Bold" panose="020B0803030101060003"/>
                <a:cs typeface="Raleway Bold" panose="020B0803030101060003"/>
                <a:sym typeface="Raleway Bold" panose="020B0803030101060003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359276" y="7632331"/>
            <a:ext cx="7392483" cy="978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0"/>
              </a:lnSpc>
            </a:pPr>
            <a:r>
              <a:rPr lang="en-US" sz="2805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rPr>
              <a:t>Alunos: Rui Duarte, nº 190200190</a:t>
            </a:r>
            <a:endParaRPr lang="en-US" sz="2805">
              <a:solidFill>
                <a:srgbClr val="000000"/>
              </a:solidFill>
              <a:latin typeface="Raleway" panose="020B0503030101060003"/>
              <a:ea typeface="Raleway" panose="020B0503030101060003"/>
              <a:cs typeface="Raleway" panose="020B0503030101060003"/>
              <a:sym typeface="Raleway" panose="020B0503030101060003"/>
            </a:endParaRPr>
          </a:p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805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rPr>
              <a:t>                       Laysa Siqueira, nº 220000005</a:t>
            </a:r>
            <a:endParaRPr lang="en-US" sz="2805">
              <a:solidFill>
                <a:srgbClr val="000000"/>
              </a:solidFill>
              <a:latin typeface="Raleway" panose="020B0503030101060003"/>
              <a:ea typeface="Raleway" panose="020B0503030101060003"/>
              <a:cs typeface="Raleway" panose="020B0503030101060003"/>
              <a:sym typeface="Raleway" panose="020B0503030101060003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578390" y="701378"/>
            <a:ext cx="4312070" cy="486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805" b="1">
                <a:solidFill>
                  <a:srgbClr val="000000"/>
                </a:solidFill>
                <a:latin typeface="Raleway Bold" panose="020B0803030101060003"/>
                <a:ea typeface="Raleway Bold" panose="020B0803030101060003"/>
                <a:cs typeface="Raleway Bold" panose="020B0803030101060003"/>
                <a:sym typeface="Raleway Bold" panose="020B0803030101060003"/>
              </a:rPr>
              <a:t>Programação Avançada</a:t>
            </a:r>
            <a:endParaRPr lang="en-US" sz="2805" b="1">
              <a:solidFill>
                <a:srgbClr val="000000"/>
              </a:solidFill>
              <a:latin typeface="Raleway Bold" panose="020B0803030101060003"/>
              <a:ea typeface="Raleway Bold" panose="020B0803030101060003"/>
              <a:cs typeface="Raleway Bold" panose="020B0803030101060003"/>
              <a:sym typeface="Raleway Bold" panose="020B08030301010600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78390" y="9126833"/>
            <a:ext cx="4312070" cy="373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  <a:spcBef>
                <a:spcPct val="0"/>
              </a:spcBef>
            </a:pPr>
            <a:r>
              <a:rPr lang="en-US" sz="2195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rPr>
              <a:t>Janeiro, 2026</a:t>
            </a:r>
            <a:endParaRPr lang="en-US" sz="2195">
              <a:solidFill>
                <a:srgbClr val="000000"/>
              </a:solidFill>
              <a:latin typeface="Raleway" panose="020B0503030101060003"/>
              <a:ea typeface="Raleway" panose="020B0503030101060003"/>
              <a:cs typeface="Raleway" panose="020B0503030101060003"/>
              <a:sym typeface="Raleway" panose="020B050303010106000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5980950" y="9439961"/>
            <a:ext cx="1465421" cy="278463"/>
            <a:chOff x="0" y="0"/>
            <a:chExt cx="1465428" cy="2784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65455" cy="278506"/>
            </a:xfrm>
            <a:custGeom>
              <a:avLst/>
              <a:gdLst/>
              <a:ahLst/>
              <a:cxnLst/>
              <a:rect l="l" t="t" r="r" b="b"/>
              <a:pathLst>
                <a:path w="1465455" h="278506">
                  <a:moveTo>
                    <a:pt x="0" y="0"/>
                  </a:moveTo>
                  <a:lnTo>
                    <a:pt x="1465455" y="0"/>
                  </a:lnTo>
                  <a:lnTo>
                    <a:pt x="1465455" y="278506"/>
                  </a:lnTo>
                  <a:lnTo>
                    <a:pt x="0" y="278506"/>
                  </a:lnTo>
                  <a:close/>
                </a:path>
              </a:pathLst>
            </a:custGeom>
            <a:solidFill>
              <a:srgbClr val="EEEEE7"/>
            </a:solidFill>
            <a:ln w="12700">
              <a:noFill/>
            </a:ln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049130" y="9080503"/>
            <a:ext cx="1424111" cy="708022"/>
            <a:chOff x="0" y="0"/>
            <a:chExt cx="1424114" cy="708025"/>
          </a:xfrm>
          <a:solidFill>
            <a:srgbClr val="F0EFEA"/>
          </a:solidFill>
        </p:grpSpPr>
        <p:sp>
          <p:nvSpPr>
            <p:cNvPr id="4" name="Freeform 4"/>
            <p:cNvSpPr/>
            <p:nvPr/>
          </p:nvSpPr>
          <p:spPr>
            <a:xfrm>
              <a:off x="63500" y="63500"/>
              <a:ext cx="847979" cy="581025"/>
            </a:xfrm>
            <a:custGeom>
              <a:avLst/>
              <a:gdLst/>
              <a:ahLst/>
              <a:cxnLst/>
              <a:rect l="l" t="t" r="r" b="b"/>
              <a:pathLst>
                <a:path w="847979" h="581025">
                  <a:moveTo>
                    <a:pt x="0" y="0"/>
                  </a:moveTo>
                  <a:lnTo>
                    <a:pt x="847979" y="0"/>
                  </a:lnTo>
                  <a:lnTo>
                    <a:pt x="847979" y="581025"/>
                  </a:lnTo>
                  <a:lnTo>
                    <a:pt x="0" y="581025"/>
                  </a:lnTo>
                  <a:close/>
                </a:path>
              </a:pathLst>
            </a:custGeom>
            <a:solidFill>
              <a:srgbClr val="D7DADF"/>
            </a:solidFill>
            <a:ln w="12700">
              <a:noFill/>
            </a:ln>
          </p:spPr>
        </p:sp>
        <p:sp>
          <p:nvSpPr>
            <p:cNvPr id="5" name="Freeform 5"/>
            <p:cNvSpPr/>
            <p:nvPr/>
          </p:nvSpPr>
          <p:spPr>
            <a:xfrm>
              <a:off x="913638" y="288925"/>
              <a:ext cx="447040" cy="315087"/>
            </a:xfrm>
            <a:custGeom>
              <a:avLst/>
              <a:gdLst/>
              <a:ahLst/>
              <a:cxnLst/>
              <a:rect l="l" t="t" r="r" b="b"/>
              <a:pathLst>
                <a:path w="447040" h="315087">
                  <a:moveTo>
                    <a:pt x="447040" y="315087"/>
                  </a:moveTo>
                  <a:lnTo>
                    <a:pt x="0" y="315087"/>
                  </a:lnTo>
                  <a:lnTo>
                    <a:pt x="0" y="0"/>
                  </a:lnTo>
                  <a:lnTo>
                    <a:pt x="446913" y="0"/>
                  </a:lnTo>
                  <a:close/>
                </a:path>
              </a:pathLst>
            </a:custGeom>
            <a:grpFill/>
            <a:ln w="12700"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808409" y="1587541"/>
            <a:ext cx="9858375" cy="6896100"/>
          </a:xfrm>
          <a:custGeom>
            <a:avLst/>
            <a:gdLst/>
            <a:ahLst/>
            <a:cxnLst/>
            <a:rect l="l" t="t" r="r" b="b"/>
            <a:pathLst>
              <a:path w="9858375" h="6896100">
                <a:moveTo>
                  <a:pt x="0" y="0"/>
                </a:moveTo>
                <a:lnTo>
                  <a:pt x="9858375" y="0"/>
                </a:lnTo>
                <a:lnTo>
                  <a:pt x="9858375" y="6896100"/>
                </a:lnTo>
                <a:lnTo>
                  <a:pt x="0" y="6896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30253" y="597351"/>
            <a:ext cx="16114309" cy="763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4400" spc="29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 Problema: O Dilema do GIL e a llusão do Paralelismo</a:t>
            </a:r>
            <a:endParaRPr lang="en-US" sz="4400" spc="29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11203" y="1876730"/>
            <a:ext cx="2066068" cy="384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2185" spc="17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 OBSTACULO</a:t>
            </a:r>
            <a:endParaRPr lang="en-US" sz="2185" spc="17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944600" y="1838716"/>
            <a:ext cx="2707958" cy="406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5"/>
              </a:lnSpc>
            </a:pPr>
            <a:r>
              <a:rPr lang="en-US" sz="233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 OPORTUNIDADE</a:t>
            </a:r>
            <a:endParaRPr lang="en-US" sz="233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963650" y="2744924"/>
            <a:ext cx="2383098" cy="372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5"/>
              </a:lnSpc>
            </a:pPr>
            <a:r>
              <a:rPr lang="en-US" sz="2420">
                <a:solidFill>
                  <a:srgbClr val="25252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Em tarefas de I/0</a:t>
            </a:r>
            <a:endParaRPr lang="en-US" sz="2420">
              <a:solidFill>
                <a:srgbClr val="252526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839902" y="3119533"/>
            <a:ext cx="87801" cy="36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5"/>
              </a:lnSpc>
            </a:pPr>
            <a:r>
              <a:rPr lang="en-US" sz="2445">
                <a:solidFill>
                  <a:srgbClr val="30303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45">
              <a:solidFill>
                <a:srgbClr val="30303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98497" y="3361115"/>
            <a:ext cx="2167366" cy="1102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0"/>
              </a:lnSpc>
            </a:pPr>
            <a:r>
              <a:rPr lang="en-US" sz="2310" spc="43">
                <a:solidFill>
                  <a:srgbClr val="2E2E3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OGIL impede a</a:t>
            </a:r>
            <a:endParaRPr lang="en-US" sz="2310" spc="43">
              <a:solidFill>
                <a:srgbClr val="2E2E3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l">
              <a:lnSpc>
                <a:spcPts val="3350"/>
              </a:lnSpc>
            </a:pPr>
            <a:r>
              <a:rPr lang="en-US" sz="2390" spc="11">
                <a:solidFill>
                  <a:srgbClr val="15151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execução</a:t>
            </a:r>
            <a:endParaRPr lang="en-US" sz="2390" spc="11">
              <a:solidFill>
                <a:srgbClr val="151515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l">
              <a:lnSpc>
                <a:spcPts val="3485"/>
              </a:lnSpc>
            </a:pPr>
            <a:r>
              <a:rPr lang="en-US" sz="2470" spc="4">
                <a:solidFill>
                  <a:srgbClr val="17171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simultânea de</a:t>
            </a:r>
            <a:endParaRPr lang="en-US" sz="2470" spc="4">
              <a:solidFill>
                <a:srgbClr val="171718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963650" y="3062383"/>
            <a:ext cx="2076126" cy="4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445">
                <a:solidFill>
                  <a:srgbClr val="30303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(rede),</a:t>
            </a:r>
            <a:r>
              <a:rPr lang="en-US" sz="244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45">
                <a:solidFill>
                  <a:srgbClr val="30303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</a:t>
            </a:r>
            <a:r>
              <a:rPr lang="en-US" sz="244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45">
                <a:solidFill>
                  <a:srgbClr val="30303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GIL</a:t>
            </a:r>
            <a:r>
              <a:rPr lang="en-US" sz="244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45">
                <a:solidFill>
                  <a:srgbClr val="30303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é</a:t>
            </a:r>
            <a:endParaRPr lang="en-US" sz="2445">
              <a:solidFill>
                <a:srgbClr val="30303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944600" y="3436649"/>
            <a:ext cx="2509056" cy="1058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0"/>
              </a:lnSpc>
            </a:pPr>
            <a:r>
              <a:rPr lang="en-US" sz="2450" spc="34">
                <a:solidFill>
                  <a:srgbClr val="15151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libertado.</a:t>
            </a:r>
            <a:endParaRPr lang="en-US" sz="2450" spc="34">
              <a:solidFill>
                <a:srgbClr val="151515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l">
              <a:lnSpc>
                <a:spcPts val="2895"/>
              </a:lnSpc>
            </a:pPr>
            <a:r>
              <a:rPr lang="en-US" sz="2415">
                <a:solidFill>
                  <a:srgbClr val="08080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 questão central:</a:t>
            </a:r>
            <a:endParaRPr lang="en-US" sz="2415">
              <a:solidFill>
                <a:srgbClr val="080808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600200" y="4475169"/>
            <a:ext cx="85182" cy="41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237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375">
              <a:solidFill>
                <a:srgbClr val="0A0A0A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147797" y="4494200"/>
            <a:ext cx="89602" cy="383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0"/>
              </a:lnSpc>
            </a:pPr>
            <a:r>
              <a:rPr lang="en-US" sz="249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95">
              <a:solidFill>
                <a:srgbClr val="0A0A0A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11203" y="4532319"/>
            <a:ext cx="2684059" cy="355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5"/>
              </a:lnSpc>
            </a:pPr>
            <a:r>
              <a:rPr lang="en-US" sz="237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código</a:t>
            </a:r>
            <a:r>
              <a:rPr lang="en-US" sz="237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7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Python</a:t>
            </a:r>
            <a:r>
              <a:rPr lang="en-US" sz="237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7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puro</a:t>
            </a:r>
            <a:endParaRPr lang="en-US" sz="2375">
              <a:solidFill>
                <a:srgbClr val="0A0A0A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23950" y="4888516"/>
            <a:ext cx="87659" cy="356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0"/>
              </a:lnSpc>
            </a:pPr>
            <a:r>
              <a:rPr lang="en-US" sz="2445">
                <a:solidFill>
                  <a:srgbClr val="0F0F1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45">
              <a:solidFill>
                <a:srgbClr val="0F0F1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98497" y="4898041"/>
            <a:ext cx="3034694" cy="1115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0"/>
              </a:lnSpc>
            </a:pPr>
            <a:r>
              <a:rPr lang="en-US" sz="2445" spc="2">
                <a:solidFill>
                  <a:srgbClr val="0F0F1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em</a:t>
            </a:r>
            <a:r>
              <a:rPr lang="en-US" sz="2445" spc="2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45" spc="2">
                <a:solidFill>
                  <a:srgbClr val="0F0F1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múltiplas</a:t>
            </a:r>
            <a:r>
              <a:rPr lang="en-US" sz="2445" spc="2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45" spc="2">
                <a:solidFill>
                  <a:srgbClr val="0F0F1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threads,</a:t>
            </a:r>
            <a:endParaRPr lang="en-US" sz="2445" spc="2">
              <a:solidFill>
                <a:srgbClr val="0F0F1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l">
              <a:lnSpc>
                <a:spcPts val="3350"/>
              </a:lnSpc>
            </a:pPr>
            <a:r>
              <a:rPr lang="en-US" sz="2565">
                <a:solidFill>
                  <a:srgbClr val="24242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limitando</a:t>
            </a:r>
            <a:r>
              <a:rPr lang="en-US" sz="256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565">
                <a:solidFill>
                  <a:srgbClr val="24242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</a:t>
            </a:r>
            <a:endParaRPr lang="en-US" sz="2565">
              <a:solidFill>
                <a:srgbClr val="242425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l">
              <a:lnSpc>
                <a:spcPts val="2935"/>
              </a:lnSpc>
            </a:pPr>
            <a:r>
              <a:rPr lang="en-US" sz="2490">
                <a:solidFill>
                  <a:srgbClr val="1818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paralelismo</a:t>
            </a:r>
            <a:r>
              <a:rPr lang="en-US" sz="249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90">
                <a:solidFill>
                  <a:srgbClr val="1818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em</a:t>
            </a:r>
            <a:endParaRPr lang="en-US" sz="2490">
              <a:solidFill>
                <a:srgbClr val="1818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000250" y="5237902"/>
            <a:ext cx="92040" cy="365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5"/>
              </a:lnSpc>
            </a:pPr>
            <a:r>
              <a:rPr lang="en-US" sz="2565">
                <a:solidFill>
                  <a:srgbClr val="24242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565">
              <a:solidFill>
                <a:srgbClr val="242425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944600" y="4484675"/>
            <a:ext cx="2349637" cy="393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2495">
                <a:solidFill>
                  <a:srgbClr val="0A0A0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OMultithreading</a:t>
            </a:r>
            <a:endParaRPr lang="en-US" sz="2495">
              <a:solidFill>
                <a:srgbClr val="0A0A0A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392400" y="4870428"/>
            <a:ext cx="86516" cy="380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5"/>
              </a:lnSpc>
            </a:pPr>
            <a:r>
              <a:rPr lang="en-US" sz="2410">
                <a:solidFill>
                  <a:srgbClr val="2020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10">
              <a:solidFill>
                <a:srgbClr val="20202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944600" y="4879953"/>
            <a:ext cx="2900467" cy="370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10" spc="12">
                <a:solidFill>
                  <a:srgbClr val="2020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tradicional</a:t>
            </a:r>
            <a:r>
              <a:rPr lang="en-US" sz="2410" spc="12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10" spc="12">
                <a:solidFill>
                  <a:srgbClr val="2020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consegue</a:t>
            </a:r>
            <a:endParaRPr lang="en-US" sz="2410" spc="12">
              <a:solidFill>
                <a:srgbClr val="20202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170153" y="5247503"/>
            <a:ext cx="88487" cy="378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5"/>
              </a:lnSpc>
            </a:pPr>
            <a:r>
              <a:rPr lang="en-US" sz="2465">
                <a:solidFill>
                  <a:srgbClr val="28282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65">
              <a:solidFill>
                <a:srgbClr val="28282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311403" y="5603176"/>
            <a:ext cx="89344" cy="411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490">
                <a:solidFill>
                  <a:srgbClr val="1818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90">
              <a:solidFill>
                <a:srgbClr val="1818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3944600" y="5257028"/>
            <a:ext cx="2185483" cy="369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0"/>
              </a:lnSpc>
            </a:pPr>
            <a:r>
              <a:rPr lang="en-US" sz="2465">
                <a:solidFill>
                  <a:srgbClr val="28282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competir</a:t>
            </a:r>
            <a:r>
              <a:rPr lang="en-US" sz="246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65">
                <a:solidFill>
                  <a:srgbClr val="28282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</a:t>
            </a:r>
            <a:r>
              <a:rPr lang="en-US" sz="246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65">
                <a:solidFill>
                  <a:srgbClr val="28282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</a:t>
            </a:r>
            <a:endParaRPr lang="en-US" sz="2465">
              <a:solidFill>
                <a:srgbClr val="28282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5252697" y="5608015"/>
            <a:ext cx="87125" cy="373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5"/>
              </a:lnSpc>
            </a:pPr>
            <a:r>
              <a:rPr lang="en-US" sz="2430">
                <a:solidFill>
                  <a:srgbClr val="0C0C0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430">
              <a:solidFill>
                <a:srgbClr val="0C0C0C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944600" y="5569915"/>
            <a:ext cx="2668524" cy="411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430" spc="7">
                <a:solidFill>
                  <a:srgbClr val="0C0C0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eficiência</a:t>
            </a:r>
            <a:r>
              <a:rPr lang="en-US" sz="2430" spc="7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430" spc="7">
                <a:solidFill>
                  <a:srgbClr val="0C0C0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moderna</a:t>
            </a:r>
            <a:endParaRPr lang="en-US" sz="2430" spc="7">
              <a:solidFill>
                <a:srgbClr val="0C0C0C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281147" y="5979509"/>
            <a:ext cx="84468" cy="400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355">
                <a:solidFill>
                  <a:srgbClr val="2121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355">
              <a:solidFill>
                <a:srgbClr val="21212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650997" y="5996835"/>
            <a:ext cx="81420" cy="34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0"/>
              </a:lnSpc>
            </a:pPr>
            <a:r>
              <a:rPr lang="en-US" sz="2270">
                <a:solidFill>
                  <a:srgbClr val="2A2A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270">
              <a:solidFill>
                <a:srgbClr val="2A2A2B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711203" y="5949210"/>
            <a:ext cx="2128152" cy="396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75"/>
              </a:lnSpc>
            </a:pPr>
            <a:r>
              <a:rPr lang="en-US" sz="2270">
                <a:solidFill>
                  <a:srgbClr val="2A2A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tarefas</a:t>
            </a:r>
            <a:r>
              <a:rPr lang="en-US" sz="227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270">
                <a:solidFill>
                  <a:srgbClr val="2A2A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de</a:t>
            </a:r>
            <a:r>
              <a:rPr lang="en-US" sz="227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270">
                <a:solidFill>
                  <a:srgbClr val="2A2A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CPU.</a:t>
            </a:r>
            <a:endParaRPr lang="en-US" sz="2270">
              <a:solidFill>
                <a:srgbClr val="2A2A2B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3944600" y="5998559"/>
            <a:ext cx="2876931" cy="381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5"/>
              </a:lnSpc>
            </a:pPr>
            <a:r>
              <a:rPr lang="en-US" sz="2355">
                <a:solidFill>
                  <a:srgbClr val="2121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do</a:t>
            </a:r>
            <a:r>
              <a:rPr lang="en-US" sz="235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55">
                <a:solidFill>
                  <a:srgbClr val="2121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Asyncio</a:t>
            </a:r>
            <a:r>
              <a:rPr lang="en-US" sz="235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55">
                <a:solidFill>
                  <a:srgbClr val="2121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apesar</a:t>
            </a:r>
            <a:r>
              <a:rPr lang="en-US" sz="235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55">
                <a:solidFill>
                  <a:srgbClr val="21212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do</a:t>
            </a:r>
            <a:endParaRPr lang="en-US" sz="2355">
              <a:solidFill>
                <a:srgbClr val="21212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585947" y="6378226"/>
            <a:ext cx="85725" cy="376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0"/>
              </a:lnSpc>
            </a:pPr>
            <a:r>
              <a:rPr lang="en-US" sz="2390">
                <a:solidFill>
                  <a:srgbClr val="26262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2390">
              <a:solidFill>
                <a:srgbClr val="262627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3944600" y="6340126"/>
            <a:ext cx="2303002" cy="414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5"/>
              </a:lnSpc>
            </a:pPr>
            <a:r>
              <a:rPr lang="en-US" sz="2390">
                <a:solidFill>
                  <a:srgbClr val="26262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peso</a:t>
            </a:r>
            <a:r>
              <a:rPr lang="en-US" sz="239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90">
                <a:solidFill>
                  <a:srgbClr val="26262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do</a:t>
            </a:r>
            <a:r>
              <a:rPr lang="en-US" sz="239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2390">
                <a:solidFill>
                  <a:srgbClr val="26262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Sistema</a:t>
            </a:r>
            <a:endParaRPr lang="en-US" sz="2390">
              <a:solidFill>
                <a:srgbClr val="262627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3944600" y="6728260"/>
            <a:ext cx="1522381" cy="421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5"/>
              </a:lnSpc>
            </a:pPr>
            <a:r>
              <a:rPr lang="en-US" sz="2430">
                <a:solidFill>
                  <a:srgbClr val="20202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Operativo?</a:t>
            </a:r>
            <a:endParaRPr lang="en-US" sz="2430">
              <a:solidFill>
                <a:srgbClr val="20202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857250" y="8750665"/>
            <a:ext cx="16045729" cy="41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0"/>
              </a:lnSpc>
            </a:pPr>
            <a:r>
              <a:rPr lang="en-US" sz="2405">
                <a:solidFill>
                  <a:srgbClr val="2B2B2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Objetivo do Estudo: Comparar empiricamente o desempenho (Tempo vs. Recursos) em 1700 pedidos concorrentes.</a:t>
            </a:r>
            <a:endParaRPr lang="en-US" sz="2405">
              <a:solidFill>
                <a:srgbClr val="2B2B2D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076209" y="9438494"/>
            <a:ext cx="1304230" cy="315106"/>
            <a:chOff x="0" y="0"/>
            <a:chExt cx="1304226" cy="315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4286" cy="315082"/>
            </a:xfrm>
            <a:custGeom>
              <a:avLst/>
              <a:gdLst/>
              <a:ahLst/>
              <a:cxnLst/>
              <a:rect l="l" t="t" r="r" b="b"/>
              <a:pathLst>
                <a:path w="1304286" h="315082">
                  <a:moveTo>
                    <a:pt x="0" y="0"/>
                  </a:moveTo>
                  <a:lnTo>
                    <a:pt x="0" y="315082"/>
                  </a:lnTo>
                  <a:lnTo>
                    <a:pt x="1304286" y="315082"/>
                  </a:lnTo>
                  <a:lnTo>
                    <a:pt x="1304286" y="0"/>
                  </a:lnTo>
                  <a:close/>
                </a:path>
              </a:pathLst>
            </a:custGeom>
            <a:solidFill>
              <a:srgbClr val="EBEDF1"/>
            </a:solidFill>
            <a:ln w="12700">
              <a:noFill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8737597" y="4876800"/>
            <a:ext cx="1304230" cy="315106"/>
            <a:chOff x="0" y="0"/>
            <a:chExt cx="1304226" cy="315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4285" cy="315082"/>
            </a:xfrm>
            <a:custGeom>
              <a:avLst/>
              <a:gdLst/>
              <a:ahLst/>
              <a:cxnLst/>
              <a:rect l="l" t="t" r="r" b="b"/>
              <a:pathLst>
                <a:path w="1304285" h="315082">
                  <a:moveTo>
                    <a:pt x="1304285" y="315082"/>
                  </a:moveTo>
                  <a:lnTo>
                    <a:pt x="0" y="315082"/>
                  </a:lnTo>
                  <a:lnTo>
                    <a:pt x="0" y="0"/>
                  </a:lnTo>
                  <a:lnTo>
                    <a:pt x="1304285" y="0"/>
                  </a:lnTo>
                  <a:close/>
                </a:path>
              </a:pathLst>
            </a:custGeom>
            <a:solidFill>
              <a:srgbClr val="EBED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 rot="0">
            <a:off x="16061550" y="9438494"/>
            <a:ext cx="1304230" cy="315106"/>
            <a:chOff x="0" y="0"/>
            <a:chExt cx="1304226" cy="315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04286" cy="315082"/>
            </a:xfrm>
            <a:custGeom>
              <a:avLst/>
              <a:gdLst/>
              <a:ahLst/>
              <a:cxnLst/>
              <a:rect l="l" t="t" r="r" b="b"/>
              <a:pathLst>
                <a:path w="1304286" h="315082">
                  <a:moveTo>
                    <a:pt x="0" y="0"/>
                  </a:moveTo>
                  <a:lnTo>
                    <a:pt x="0" y="315082"/>
                  </a:lnTo>
                  <a:lnTo>
                    <a:pt x="1304286" y="315082"/>
                  </a:lnTo>
                  <a:lnTo>
                    <a:pt x="1304286" y="0"/>
                  </a:lnTo>
                  <a:close/>
                </a:path>
              </a:pathLst>
            </a:custGeom>
            <a:solidFill>
              <a:srgbClr val="EEEDE8"/>
            </a:solidFill>
            <a:ln w="12700">
              <a:noFill/>
            </a:ln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090859" y="9389402"/>
            <a:ext cx="1304230" cy="315106"/>
            <a:chOff x="0" y="0"/>
            <a:chExt cx="1304226" cy="315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4286" cy="315082"/>
            </a:xfrm>
            <a:custGeom>
              <a:avLst/>
              <a:gdLst/>
              <a:ahLst/>
              <a:cxnLst/>
              <a:rect l="l" t="t" r="r" b="b"/>
              <a:pathLst>
                <a:path w="1304286" h="315082">
                  <a:moveTo>
                    <a:pt x="1304286" y="315082"/>
                  </a:moveTo>
                  <a:lnTo>
                    <a:pt x="0" y="315082"/>
                  </a:lnTo>
                  <a:lnTo>
                    <a:pt x="0" y="0"/>
                  </a:lnTo>
                  <a:lnTo>
                    <a:pt x="1304286" y="0"/>
                  </a:lnTo>
                  <a:close/>
                </a:path>
              </a:pathLst>
            </a:custGeom>
            <a:solidFill>
              <a:srgbClr val="EBEDF1"/>
            </a:solidFill>
            <a:ln w="12700">
              <a:noFill/>
            </a:ln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5909150" y="9309040"/>
            <a:ext cx="1534792" cy="508054"/>
            <a:chOff x="0" y="0"/>
            <a:chExt cx="1534795" cy="508051"/>
          </a:xfrm>
        </p:grpSpPr>
        <p:sp>
          <p:nvSpPr>
            <p:cNvPr id="4" name="Freeform 4"/>
            <p:cNvSpPr/>
            <p:nvPr/>
          </p:nvSpPr>
          <p:spPr>
            <a:xfrm>
              <a:off x="123063" y="63499"/>
              <a:ext cx="1348235" cy="380996"/>
            </a:xfrm>
            <a:custGeom>
              <a:avLst/>
              <a:gdLst/>
              <a:ahLst/>
              <a:cxnLst/>
              <a:rect l="l" t="t" r="r" b="b"/>
              <a:pathLst>
                <a:path w="1348235" h="380996">
                  <a:moveTo>
                    <a:pt x="0" y="0"/>
                  </a:moveTo>
                  <a:lnTo>
                    <a:pt x="0" y="380996"/>
                  </a:lnTo>
                  <a:lnTo>
                    <a:pt x="1348235" y="380996"/>
                  </a:lnTo>
                  <a:lnTo>
                    <a:pt x="1348235" y="0"/>
                  </a:lnTo>
                  <a:close/>
                </a:path>
              </a:pathLst>
            </a:custGeom>
            <a:solidFill>
              <a:srgbClr val="EFEFEA"/>
            </a:solidFill>
            <a:ln w="12700">
              <a:noFill/>
            </a:ln>
          </p:spPr>
        </p:sp>
        <p:sp>
          <p:nvSpPr>
            <p:cNvPr id="5" name="Freeform 5"/>
            <p:cNvSpPr/>
            <p:nvPr/>
          </p:nvSpPr>
          <p:spPr>
            <a:xfrm>
              <a:off x="63500" y="197102"/>
              <a:ext cx="1069723" cy="29337"/>
            </a:xfrm>
            <a:custGeom>
              <a:avLst/>
              <a:gdLst/>
              <a:ahLst/>
              <a:cxnLst/>
              <a:rect l="l" t="t" r="r" b="b"/>
              <a:pathLst>
                <a:path w="1069723" h="29337">
                  <a:moveTo>
                    <a:pt x="0" y="29337"/>
                  </a:moveTo>
                  <a:lnTo>
                    <a:pt x="1069724" y="0"/>
                  </a:lnTo>
                </a:path>
              </a:pathLst>
            </a:custGeom>
            <a:solidFill>
              <a:srgbClr val="EFEFEA"/>
            </a:solidFill>
            <a:ln w="12700">
              <a:noFill/>
            </a:ln>
          </p:spPr>
        </p:sp>
      </p:grpSp>
      <p:sp>
        <p:nvSpPr>
          <p:cNvPr id="6" name="Freeform 6"/>
          <p:cNvSpPr/>
          <p:nvPr/>
        </p:nvSpPr>
        <p:spPr>
          <a:xfrm>
            <a:off x="16032242" y="9490177"/>
            <a:ext cx="1047026" cy="139922"/>
          </a:xfrm>
          <a:custGeom>
            <a:avLst/>
            <a:gdLst/>
            <a:ahLst/>
            <a:cxnLst/>
            <a:rect l="l" t="t" r="r" b="b"/>
            <a:pathLst>
              <a:path w="1047026" h="139922">
                <a:moveTo>
                  <a:pt x="0" y="0"/>
                </a:moveTo>
                <a:lnTo>
                  <a:pt x="1047026" y="0"/>
                </a:lnTo>
                <a:lnTo>
                  <a:pt x="1047026" y="139922"/>
                </a:lnTo>
                <a:lnTo>
                  <a:pt x="0" y="1399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400000">
            <a:off x="16599370" y="9003649"/>
            <a:ext cx="929773" cy="147257"/>
          </a:xfrm>
          <a:custGeom>
            <a:avLst/>
            <a:gdLst/>
            <a:ahLst/>
            <a:cxnLst/>
            <a:rect l="l" t="t" r="r" b="b"/>
            <a:pathLst>
              <a:path w="929773" h="147257">
                <a:moveTo>
                  <a:pt x="0" y="0"/>
                </a:moveTo>
                <a:lnTo>
                  <a:pt x="929773" y="0"/>
                </a:lnTo>
                <a:lnTo>
                  <a:pt x="929773" y="147257"/>
                </a:lnTo>
                <a:lnTo>
                  <a:pt x="0" y="1472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68875" y="9416367"/>
            <a:ext cx="1340377" cy="337233"/>
          </a:xfrm>
          <a:custGeom>
            <a:avLst/>
            <a:gdLst/>
            <a:ahLst/>
            <a:cxnLst/>
            <a:rect l="l" t="t" r="r" b="b"/>
            <a:pathLst>
              <a:path w="1340377" h="337233">
                <a:moveTo>
                  <a:pt x="0" y="0"/>
                </a:moveTo>
                <a:lnTo>
                  <a:pt x="1340377" y="0"/>
                </a:lnTo>
                <a:lnTo>
                  <a:pt x="1340377" y="337233"/>
                </a:lnTo>
                <a:lnTo>
                  <a:pt x="0" y="3372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76209" y="9441790"/>
            <a:ext cx="1384335" cy="311810"/>
          </a:xfrm>
          <a:custGeom>
            <a:avLst/>
            <a:gdLst/>
            <a:ahLst/>
            <a:cxnLst/>
            <a:rect l="l" t="t" r="r" b="b"/>
            <a:pathLst>
              <a:path w="1384335" h="311810">
                <a:moveTo>
                  <a:pt x="0" y="0"/>
                </a:moveTo>
                <a:lnTo>
                  <a:pt x="1384335" y="0"/>
                </a:lnTo>
                <a:lnTo>
                  <a:pt x="1384335" y="311810"/>
                </a:lnTo>
                <a:lnTo>
                  <a:pt x="0" y="311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658</Words>
  <Application>WPS Presentation</Application>
  <PresentationFormat>On-screen Show (4:3)</PresentationFormat>
  <Paragraphs>74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SimSun</vt:lpstr>
      <vt:lpstr>Wingdings</vt:lpstr>
      <vt:lpstr>Raleway Bold</vt:lpstr>
      <vt:lpstr>Raleway</vt:lpstr>
      <vt:lpstr>Arial</vt:lpstr>
      <vt:lpstr>Times New Roman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Threads_vs_Async_Web_Performance.pdf</dc:title>
  <dc:creator/>
  <cp:lastModifiedBy>DympGOD</cp:lastModifiedBy>
  <cp:revision>4</cp:revision>
  <dcterms:created xsi:type="dcterms:W3CDTF">2006-08-16T00:00:00Z</dcterms:created>
  <dcterms:modified xsi:type="dcterms:W3CDTF">2026-01-19T21:40:58Z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A46E94CD01E74E2DBCC6ABE090D16F28_12</vt:lpwstr>
  </property>
  <property fmtid="{D5CDD505-2E9C-101B-9397-08002B2CF9AE}" pid="3" name="KSOProductBuildVer">
    <vt:lpwstr>1033-12.2.0.23196</vt:lpwstr>
  </property>
</Properties>
</file>

<file path=docProps/thumbnail.jpeg>
</file>